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97" r:id="rId4"/>
    <p:sldId id="295" r:id="rId5"/>
    <p:sldId id="304" r:id="rId6"/>
    <p:sldId id="305" r:id="rId7"/>
    <p:sldId id="306" r:id="rId8"/>
    <p:sldId id="307" r:id="rId9"/>
    <p:sldId id="298" r:id="rId10"/>
    <p:sldId id="310" r:id="rId11"/>
    <p:sldId id="300" r:id="rId12"/>
    <p:sldId id="302" r:id="rId13"/>
    <p:sldId id="308" r:id="rId14"/>
    <p:sldId id="293" r:id="rId15"/>
    <p:sldId id="269" r:id="rId16"/>
    <p:sldId id="289" r:id="rId17"/>
    <p:sldId id="294" r:id="rId18"/>
    <p:sldId id="273" r:id="rId19"/>
    <p:sldId id="311" r:id="rId20"/>
    <p:sldId id="313" r:id="rId21"/>
    <p:sldId id="314" r:id="rId22"/>
    <p:sldId id="315" r:id="rId23"/>
    <p:sldId id="316" r:id="rId24"/>
    <p:sldId id="317" r:id="rId25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A5F08BC1-BB26-EF43-8AF3-6CFBDD36B480}">
          <p14:sldIdLst>
            <p14:sldId id="256"/>
            <p14:sldId id="275"/>
            <p14:sldId id="297"/>
            <p14:sldId id="295"/>
            <p14:sldId id="304"/>
            <p14:sldId id="305"/>
            <p14:sldId id="306"/>
            <p14:sldId id="307"/>
            <p14:sldId id="298"/>
            <p14:sldId id="310"/>
            <p14:sldId id="300"/>
            <p14:sldId id="302"/>
            <p14:sldId id="308"/>
            <p14:sldId id="293"/>
            <p14:sldId id="269"/>
            <p14:sldId id="289"/>
          </p14:sldIdLst>
        </p14:section>
        <p14:section name="Untitled Section" id="{D7DAAA49-25E9-1D43-BA07-DBA3EC522D51}">
          <p14:sldIdLst>
            <p14:sldId id="294"/>
            <p14:sldId id="273"/>
            <p14:sldId id="311"/>
            <p14:sldId id="313"/>
            <p14:sldId id="314"/>
            <p14:sldId id="315"/>
            <p14:sldId id="316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7BA"/>
    <a:srgbClr val="FF4300"/>
    <a:srgbClr val="FF4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7" autoAdjust="0"/>
    <p:restoredTop sz="98545" autoAdjust="0"/>
  </p:normalViewPr>
  <p:slideViewPr>
    <p:cSldViewPr snapToGrid="0" snapToObjects="1">
      <p:cViewPr>
        <p:scale>
          <a:sx n="100" d="100"/>
          <a:sy n="100" d="100"/>
        </p:scale>
        <p:origin x="-135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408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admin:Desktop:Desktop%208-1-17:Budget:Budget%2016-17:Levy%20Rates%20Mill%20Rates%20DPI%201984-201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 Equalization Aid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Year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1.5358035100245038E-3"/>
                  <c:y val="-2.480270574971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4.166666666666662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 </c:v>
                </c:pt>
                <c:pt idx="14">
                  <c:v>2019-20 (est.)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13691185</c:v>
                </c:pt>
                <c:pt idx="1">
                  <c:v>13698377</c:v>
                </c:pt>
                <c:pt idx="2">
                  <c:v>14128181</c:v>
                </c:pt>
                <c:pt idx="3">
                  <c:v>14408307</c:v>
                </c:pt>
                <c:pt idx="4">
                  <c:v>13872778</c:v>
                </c:pt>
                <c:pt idx="5">
                  <c:v>13516834</c:v>
                </c:pt>
                <c:pt idx="6">
                  <c:v>12234555</c:v>
                </c:pt>
                <c:pt idx="7">
                  <c:v>12713521</c:v>
                </c:pt>
                <c:pt idx="8">
                  <c:v>13899117</c:v>
                </c:pt>
                <c:pt idx="9">
                  <c:v>13445860</c:v>
                </c:pt>
                <c:pt idx="10">
                  <c:v>12917674</c:v>
                </c:pt>
                <c:pt idx="11">
                  <c:v>13716336</c:v>
                </c:pt>
                <c:pt idx="12">
                  <c:v>13616137</c:v>
                </c:pt>
                <c:pt idx="13">
                  <c:v>12848655</c:v>
                </c:pt>
                <c:pt idx="14">
                  <c:v>12962103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73024"/>
        <c:axId val="40274560"/>
      </c:barChart>
      <c:catAx>
        <c:axId val="40273024"/>
        <c:scaling>
          <c:orientation val="minMax"/>
        </c:scaling>
        <c:delete val="0"/>
        <c:axPos val="b"/>
        <c:majorTickMark val="out"/>
        <c:minorTickMark val="none"/>
        <c:tickLblPos val="nextTo"/>
        <c:crossAx val="40274560"/>
        <c:crosses val="autoZero"/>
        <c:auto val="1"/>
        <c:lblAlgn val="ctr"/>
        <c:lblOffset val="100"/>
        <c:noMultiLvlLbl val="0"/>
      </c:catAx>
      <c:valAx>
        <c:axId val="40274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27302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5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7184055487991"/>
          <c:y val="0.15446745533161169"/>
          <c:w val="0.84229302227864133"/>
          <c:h val="0.759145918004327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7.3179656055616538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3179656055616538E-3"/>
                  <c:y val="2.314814814814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635931211123307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 </c:v>
                </c:pt>
                <c:pt idx="10">
                  <c:v>2019-20 (est.)</c:v>
                </c:pt>
              </c:strCache>
            </c:strRef>
          </c:cat>
          <c:val>
            <c:numRef>
              <c:f>Sheet1!$B$2:$B$12</c:f>
              <c:numCache>
                <c:formatCode>#,##0_);\(#,##0\)</c:formatCode>
                <c:ptCount val="11"/>
                <c:pt idx="0">
                  <c:v>1321874401</c:v>
                </c:pt>
                <c:pt idx="1">
                  <c:v>1263139024</c:v>
                </c:pt>
                <c:pt idx="2">
                  <c:v>1245693492</c:v>
                </c:pt>
                <c:pt idx="3">
                  <c:v>1147127852</c:v>
                </c:pt>
                <c:pt idx="4">
                  <c:v>1140177336</c:v>
                </c:pt>
                <c:pt idx="5">
                  <c:v>1158687367</c:v>
                </c:pt>
                <c:pt idx="6">
                  <c:v>1184213684</c:v>
                </c:pt>
                <c:pt idx="7">
                  <c:v>1209504548</c:v>
                </c:pt>
                <c:pt idx="8">
                  <c:v>1273804003</c:v>
                </c:pt>
                <c:pt idx="9">
                  <c:v>1305505977</c:v>
                </c:pt>
                <c:pt idx="10">
                  <c:v>1331616097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52224"/>
        <c:axId val="239654016"/>
      </c:barChart>
      <c:catAx>
        <c:axId val="23965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9654016"/>
        <c:crosses val="autoZero"/>
        <c:auto val="1"/>
        <c:lblAlgn val="ctr"/>
        <c:lblOffset val="100"/>
        <c:noMultiLvlLbl val="0"/>
      </c:catAx>
      <c:valAx>
        <c:axId val="239654016"/>
        <c:scaling>
          <c:orientation val="minMax"/>
        </c:scaling>
        <c:delete val="0"/>
        <c:axPos val="l"/>
        <c:majorGridlines/>
        <c:numFmt formatCode="#,##0_);\(#,##0\)" sourceLinked="1"/>
        <c:majorTickMark val="out"/>
        <c:minorTickMark val="none"/>
        <c:tickLblPos val="nextTo"/>
        <c:crossAx val="239652224"/>
        <c:crosses val="autoZero"/>
        <c:crossBetween val="between"/>
      </c:valAx>
      <c:spPr>
        <a:solidFill>
          <a:schemeClr val="tx2">
            <a:lumMod val="5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5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593538205544474E-2"/>
          <c:y val="0.17262872773986979"/>
          <c:w val="0.92075493288134624"/>
          <c:h val="0.65915856841924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1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 </c:v>
                </c:pt>
                <c:pt idx="14">
                  <c:v>2019-20 (est.)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2536</c:v>
                </c:pt>
                <c:pt idx="1">
                  <c:v>2505</c:v>
                </c:pt>
                <c:pt idx="2">
                  <c:v>2486</c:v>
                </c:pt>
                <c:pt idx="3">
                  <c:v>2481</c:v>
                </c:pt>
                <c:pt idx="4">
                  <c:v>2475</c:v>
                </c:pt>
                <c:pt idx="5">
                  <c:v>2467</c:v>
                </c:pt>
                <c:pt idx="6">
                  <c:v>2463</c:v>
                </c:pt>
                <c:pt idx="7">
                  <c:v>2462</c:v>
                </c:pt>
                <c:pt idx="8">
                  <c:v>2473</c:v>
                </c:pt>
                <c:pt idx="9">
                  <c:v>2455</c:v>
                </c:pt>
                <c:pt idx="10">
                  <c:v>2438</c:v>
                </c:pt>
                <c:pt idx="11">
                  <c:v>2409</c:v>
                </c:pt>
                <c:pt idx="12">
                  <c:v>2386</c:v>
                </c:pt>
                <c:pt idx="13">
                  <c:v>2278</c:v>
                </c:pt>
                <c:pt idx="14">
                  <c:v>2218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485312"/>
        <c:axId val="261486848"/>
      </c:barChart>
      <c:catAx>
        <c:axId val="26148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261486848"/>
        <c:crosses val="autoZero"/>
        <c:auto val="1"/>
        <c:lblAlgn val="ctr"/>
        <c:lblOffset val="100"/>
        <c:noMultiLvlLbl val="0"/>
      </c:catAx>
      <c:valAx>
        <c:axId val="261486848"/>
        <c:scaling>
          <c:orientation val="minMax"/>
          <c:max val="2550"/>
          <c:min val="2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485312"/>
        <c:crosses val="autoZero"/>
        <c:crossBetween val="between"/>
        <c:majorUnit val="50"/>
      </c:valAx>
      <c:spPr>
        <a:solidFill>
          <a:schemeClr val="tx2">
            <a:lumMod val="5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5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14013465708097E-2"/>
          <c:y val="2.2509186351706036E-2"/>
          <c:w val="0.89032994788694897"/>
          <c:h val="0.721448818897637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Sheet1!$A$2:$A$18</c:f>
              <c:strCache>
                <c:ptCount val="17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 (est.)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817220</c:v>
                </c:pt>
                <c:pt idx="1">
                  <c:v>554575</c:v>
                </c:pt>
                <c:pt idx="2">
                  <c:v>778355</c:v>
                </c:pt>
                <c:pt idx="3">
                  <c:v>910907</c:v>
                </c:pt>
                <c:pt idx="4">
                  <c:v>1229423</c:v>
                </c:pt>
                <c:pt idx="5">
                  <c:v>1500000</c:v>
                </c:pt>
                <c:pt idx="6">
                  <c:v>1500000</c:v>
                </c:pt>
                <c:pt idx="7">
                  <c:v>2069248</c:v>
                </c:pt>
                <c:pt idx="8">
                  <c:v>2179322</c:v>
                </c:pt>
                <c:pt idx="9">
                  <c:v>2060622</c:v>
                </c:pt>
                <c:pt idx="10">
                  <c:v>1774633</c:v>
                </c:pt>
                <c:pt idx="11">
                  <c:v>1878663</c:v>
                </c:pt>
                <c:pt idx="12">
                  <c:v>1229047</c:v>
                </c:pt>
                <c:pt idx="13">
                  <c:v>2334786</c:v>
                </c:pt>
                <c:pt idx="14">
                  <c:v>2416564</c:v>
                </c:pt>
                <c:pt idx="15">
                  <c:v>2058166</c:v>
                </c:pt>
                <c:pt idx="16">
                  <c:v>2600000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Sheet1!$A$2:$A$18</c:f>
              <c:strCache>
                <c:ptCount val="17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 (est.)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682780</c:v>
                </c:pt>
                <c:pt idx="1">
                  <c:v>945425</c:v>
                </c:pt>
                <c:pt idx="2">
                  <c:v>721645</c:v>
                </c:pt>
                <c:pt idx="3">
                  <c:v>589093</c:v>
                </c:pt>
                <c:pt idx="4">
                  <c:v>270577</c:v>
                </c:pt>
                <c:pt idx="5">
                  <c:v>0</c:v>
                </c:pt>
                <c:pt idx="6">
                  <c:v>0</c:v>
                </c:pt>
                <c:pt idx="7">
                  <c:v>2030752</c:v>
                </c:pt>
                <c:pt idx="8">
                  <c:v>420678</c:v>
                </c:pt>
                <c:pt idx="9">
                  <c:v>539378</c:v>
                </c:pt>
                <c:pt idx="10">
                  <c:v>825367</c:v>
                </c:pt>
                <c:pt idx="11">
                  <c:v>721337</c:v>
                </c:pt>
                <c:pt idx="12">
                  <c:v>1370953</c:v>
                </c:pt>
                <c:pt idx="13">
                  <c:v>265214</c:v>
                </c:pt>
                <c:pt idx="14">
                  <c:v>183436</c:v>
                </c:pt>
                <c:pt idx="15">
                  <c:v>541834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1230976"/>
        <c:axId val="261232512"/>
      </c:barChart>
      <c:catAx>
        <c:axId val="26123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261232512"/>
        <c:crosses val="autoZero"/>
        <c:auto val="1"/>
        <c:lblAlgn val="ctr"/>
        <c:lblOffset val="100"/>
        <c:noMultiLvlLbl val="0"/>
      </c:catAx>
      <c:valAx>
        <c:axId val="261232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1230976"/>
        <c:crosses val="autoZero"/>
        <c:crossBetween val="between"/>
      </c:valAx>
      <c:spPr>
        <a:solidFill>
          <a:schemeClr val="tx2">
            <a:lumMod val="5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5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Sheet1!$A$4:$A$10</c:f>
              <c:strCache>
                <c:ptCount val="7"/>
                <c:pt idx="0">
                  <c:v>Salaries</c:v>
                </c:pt>
                <c:pt idx="1">
                  <c:v>Employee  Benefits</c:v>
                </c:pt>
                <c:pt idx="2">
                  <c:v>Pupil Travel</c:v>
                </c:pt>
                <c:pt idx="3">
                  <c:v>Other Purchased Services (O/E, utilities,…)</c:v>
                </c:pt>
                <c:pt idx="4">
                  <c:v>Non-capital/Capital Equipment</c:v>
                </c:pt>
                <c:pt idx="5">
                  <c:v>Property/Casualty Insurance</c:v>
                </c:pt>
                <c:pt idx="6">
                  <c:v>Operating Transfers Out/Other</c:v>
                </c:pt>
              </c:strCache>
            </c:strRef>
          </c:cat>
          <c:val>
            <c:numRef>
              <c:f>Sheet1!$C$4:$C$10</c:f>
              <c:numCache>
                <c:formatCode>0%</c:formatCode>
                <c:ptCount val="7"/>
                <c:pt idx="0">
                  <c:v>0.43</c:v>
                </c:pt>
                <c:pt idx="1">
                  <c:v>0.16</c:v>
                </c:pt>
                <c:pt idx="2">
                  <c:v>0.04</c:v>
                </c:pt>
                <c:pt idx="3">
                  <c:v>0.19</c:v>
                </c:pt>
                <c:pt idx="4">
                  <c:v>0.04</c:v>
                </c:pt>
                <c:pt idx="5">
                  <c:v>0.01</c:v>
                </c:pt>
                <c:pt idx="6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87749344356406"/>
          <c:y val="2.7957233169962941E-2"/>
          <c:w val="0.31925926631948287"/>
          <c:h val="0.89016255454800508"/>
        </c:manualLayout>
      </c:layout>
      <c:overlay val="0"/>
      <c:txPr>
        <a:bodyPr/>
        <a:lstStyle/>
        <a:p>
          <a:pPr rtl="0">
            <a:defRPr sz="1400" baseline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2">
        <a:lumMod val="7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Tax</a:t>
            </a:r>
            <a:r>
              <a:rPr lang="en-US" baseline="0" dirty="0" smtClean="0"/>
              <a:t> Levy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92800"/>
        <c:axId val="249955072"/>
      </c:barChart>
      <c:catAx>
        <c:axId val="23969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49955072"/>
        <c:crosses val="autoZero"/>
        <c:auto val="1"/>
        <c:lblAlgn val="ctr"/>
        <c:lblOffset val="100"/>
        <c:noMultiLvlLbl val="0"/>
      </c:catAx>
      <c:valAx>
        <c:axId val="249955072"/>
        <c:scaling>
          <c:orientation val="minMax"/>
          <c:max val="13000000"/>
          <c:min val="1000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23969280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5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9"/>
              <c:layout>
                <c:manualLayout>
                  <c:x val="-2.323503127792672E-2"/>
                  <c:y val="-2.442747700066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  <c:pt idx="10">
                  <c:v>2019-20 (est.)</c:v>
                </c:pt>
              </c:strCache>
            </c:strRef>
          </c:cat>
          <c:val>
            <c:numRef>
              <c:f>Sheet1!$B$2:$B$12</c:f>
              <c:numCache>
                <c:formatCode>_("$"* #,##0_);_("$"* \(#,##0\);_("$"* "-"??_);_(@_)</c:formatCode>
                <c:ptCount val="11"/>
                <c:pt idx="0">
                  <c:v>12744014</c:v>
                </c:pt>
                <c:pt idx="1">
                  <c:v>12157600</c:v>
                </c:pt>
                <c:pt idx="2">
                  <c:v>12423434</c:v>
                </c:pt>
                <c:pt idx="3">
                  <c:v>11739887</c:v>
                </c:pt>
                <c:pt idx="4">
                  <c:v>10937915</c:v>
                </c:pt>
                <c:pt idx="5">
                  <c:v>11567154</c:v>
                </c:pt>
                <c:pt idx="6">
                  <c:v>11823643</c:v>
                </c:pt>
                <c:pt idx="7">
                  <c:v>11370500</c:v>
                </c:pt>
                <c:pt idx="8">
                  <c:v>11773004</c:v>
                </c:pt>
                <c:pt idx="9">
                  <c:v>12129777</c:v>
                </c:pt>
                <c:pt idx="10">
                  <c:v>12107840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291328"/>
        <c:axId val="261167744"/>
      </c:barChart>
      <c:catAx>
        <c:axId val="25029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spc="100" baseline="0"/>
            </a:pPr>
            <a:endParaRPr lang="en-US"/>
          </a:p>
        </c:txPr>
        <c:crossAx val="261167744"/>
        <c:crosses val="autoZero"/>
        <c:auto val="1"/>
        <c:lblAlgn val="ctr"/>
        <c:lblOffset val="100"/>
        <c:noMultiLvlLbl val="0"/>
      </c:catAx>
      <c:valAx>
        <c:axId val="26116774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502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122688"/>
        <c:axId val="193197952"/>
      </c:barChart>
      <c:catAx>
        <c:axId val="1931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3197952"/>
        <c:crosses val="autoZero"/>
        <c:auto val="1"/>
        <c:lblAlgn val="ctr"/>
        <c:lblOffset val="100"/>
        <c:noMultiLvlLbl val="0"/>
      </c:catAx>
      <c:valAx>
        <c:axId val="193197952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9312268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60000"/>
        <a:lumOff val="4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53225904901422E-2"/>
          <c:y val="1.9252480938471699E-2"/>
          <c:w val="0.90334212293230787"/>
          <c:h val="0.808342027764920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graph!$V$1:$AK$1</c:f>
              <c:strCache>
                <c:ptCount val="16"/>
                <c:pt idx="0">
                  <c:v>Fall 2004</c:v>
                </c:pt>
                <c:pt idx="1">
                  <c:v>Fall 2005</c:v>
                </c:pt>
                <c:pt idx="2">
                  <c:v>Fall 2006</c:v>
                </c:pt>
                <c:pt idx="3">
                  <c:v>Fall 2007</c:v>
                </c:pt>
                <c:pt idx="4">
                  <c:v>Fall 2008</c:v>
                </c:pt>
                <c:pt idx="5">
                  <c:v>Fall 2009</c:v>
                </c:pt>
                <c:pt idx="6">
                  <c:v>Fall 2010</c:v>
                </c:pt>
                <c:pt idx="7">
                  <c:v>Fall 2011</c:v>
                </c:pt>
                <c:pt idx="8">
                  <c:v>Fall 2012</c:v>
                </c:pt>
                <c:pt idx="9">
                  <c:v>Fall 2013</c:v>
                </c:pt>
                <c:pt idx="10">
                  <c:v>Fall 2014</c:v>
                </c:pt>
                <c:pt idx="11">
                  <c:v>Fall 2015</c:v>
                </c:pt>
                <c:pt idx="12">
                  <c:v>Fall 2016</c:v>
                </c:pt>
                <c:pt idx="13">
                  <c:v>Fall 2017</c:v>
                </c:pt>
                <c:pt idx="14">
                  <c:v>Fall 2018</c:v>
                </c:pt>
                <c:pt idx="15">
                  <c:v>Fall 2019</c:v>
                </c:pt>
              </c:strCache>
            </c:strRef>
          </c:cat>
          <c:val>
            <c:numRef>
              <c:f>graph!$V$2:$AK$2</c:f>
              <c:numCache>
                <c:formatCode>"$"#,##0.00</c:formatCode>
                <c:ptCount val="16"/>
                <c:pt idx="0">
                  <c:v>9.32</c:v>
                </c:pt>
                <c:pt idx="1">
                  <c:v>8.77</c:v>
                </c:pt>
                <c:pt idx="2">
                  <c:v>8.76</c:v>
                </c:pt>
                <c:pt idx="3">
                  <c:v>8.61</c:v>
                </c:pt>
                <c:pt idx="4">
                  <c:v>9.1</c:v>
                </c:pt>
                <c:pt idx="5">
                  <c:v>9.64</c:v>
                </c:pt>
                <c:pt idx="6">
                  <c:v>9.6199999999999992</c:v>
                </c:pt>
                <c:pt idx="7">
                  <c:v>9.9700000000000006</c:v>
                </c:pt>
                <c:pt idx="8">
                  <c:v>10.23</c:v>
                </c:pt>
                <c:pt idx="9">
                  <c:v>9.59</c:v>
                </c:pt>
                <c:pt idx="10">
                  <c:v>9.98</c:v>
                </c:pt>
                <c:pt idx="11">
                  <c:v>9.98</c:v>
                </c:pt>
                <c:pt idx="12">
                  <c:v>9.4</c:v>
                </c:pt>
                <c:pt idx="13">
                  <c:v>9.24</c:v>
                </c:pt>
                <c:pt idx="14">
                  <c:v>9.2899999999999991</c:v>
                </c:pt>
                <c:pt idx="15">
                  <c:v>9.09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19296"/>
        <c:axId val="202520832"/>
      </c:barChart>
      <c:catAx>
        <c:axId val="202519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202520832"/>
        <c:crosses val="autoZero"/>
        <c:auto val="1"/>
        <c:lblAlgn val="ctr"/>
        <c:lblOffset val="100"/>
        <c:noMultiLvlLbl val="0"/>
      </c:catAx>
      <c:valAx>
        <c:axId val="202520832"/>
        <c:scaling>
          <c:orientation val="minMax"/>
          <c:max val="12"/>
          <c:min val="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202519296"/>
        <c:crosses val="autoZero"/>
        <c:crossBetween val="between"/>
      </c:valAx>
      <c:spPr>
        <a:solidFill>
          <a:schemeClr val="tx2">
            <a:lumMod val="9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75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0.25028</cdr:x>
      <cdr:y>0</cdr:y>
    </cdr:from>
    <cdr:to>
      <cdr:x>0.8106</cdr:x>
      <cdr:y>0.15026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4550" y="0"/>
          <a:ext cx="4733925" cy="828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 dirty="0"/>
        </a:p>
        <a:p xmlns:a="http://schemas.openxmlformats.org/drawingml/2006/main">
          <a:pPr algn="ctr"/>
          <a:r>
            <a:rPr lang="en-US" sz="2400" dirty="0" smtClean="0">
              <a:solidFill>
                <a:schemeClr val="tx1"/>
              </a:solidFill>
            </a:rPr>
            <a:t>District Property Valuation</a:t>
          </a:r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0.19356</cdr:x>
      <cdr:y>0.04402</cdr:y>
    </cdr:from>
    <cdr:to>
      <cdr:x>0.91296</cdr:x>
      <cdr:y>0.24213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7825" y="247650"/>
          <a:ext cx="6124575" cy="11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solidFill>
                <a:schemeClr val="tx1"/>
              </a:solidFill>
            </a:rPr>
            <a:t>Tax Levy History</a:t>
          </a:r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2A214639-59A5-1B4C-A62D-8252526C3A11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064E046D-2DBA-D749-919B-313A226C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879DD0-F541-DC4F-ADE9-96D58DF40CC4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3D82F0-B6E1-3649-A07D-C835D5AC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ヒラギノ角ゴ Pro W3" pitchFamily="4" charset="-128"/>
              <a:cs typeface="ヒラギノ角ゴ Pro W3" pitchFamily="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C40CD-5D7D-6347-BBC6-12DFF23F64C1}" type="slidenum">
              <a:rPr lang="en-US" smtClean="0">
                <a:ea typeface="ヒラギノ角ゴ Pro W3" pitchFamily="-111" charset="-128"/>
                <a:cs typeface="ヒラギノ角ゴ Pro W3" pitchFamily="-11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E53F3-E96A-2B46-9201-17748A8D1CC5}" type="slidenum">
              <a:rPr lang="en-US"/>
              <a:pPr/>
              <a:t>16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E13D-729D-EA42-8390-70DA35AE5AF3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FB0C-E34B-1441-B4BD-F77962BB9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BC59-543F-6B43-887C-1A72020C7A42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4DD0-8D37-D940-8C39-600C2E24C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60A7-DA8F-784C-9ACA-D9D4DDD18ECE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BC62-3AA3-2540-A70A-E49AD508A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06BD-371D-5C4E-B4EC-24E2190054DD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8611-D546-3A47-9B47-B62A02C32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CDB1-D397-DD4C-B7BA-56232366F2AF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55BC-8D16-4841-9174-35D76BFE3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2B80-07EB-1943-895E-3E2A23DAC92C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EC2B-CFC8-7340-AA07-A5E3725C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5E7E-5418-374C-8A4F-396B7FC17242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84CF-BEE5-074B-A6A4-27873F822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1799-66D2-2940-92C2-0FC858785D26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317F-4F6A-C44E-B0D9-876498823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F2B3-65DA-014E-BADC-151E6229C321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C1FC-80D4-FF49-AC49-51EEBB8E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E165-4A07-A74E-BD26-65EFB7D42636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0D2D0-588A-C44E-83AC-07EC33428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8BA9-842D-5B42-8B2C-82684ED3D273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37A9-EF04-0F4A-B637-D304ED33A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990255-A863-3A4B-90D0-60BDB277F2C2}" type="datetime1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97D07A-8AD0-EE4B-A43D-A6DF9006E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12" r:id="rId1"/>
    <p:sldLayoutId id="2147484905" r:id="rId2"/>
    <p:sldLayoutId id="2147484913" r:id="rId3"/>
    <p:sldLayoutId id="2147484906" r:id="rId4"/>
    <p:sldLayoutId id="2147484907" r:id="rId5"/>
    <p:sldLayoutId id="2147484908" r:id="rId6"/>
    <p:sldLayoutId id="2147484914" r:id="rId7"/>
    <p:sldLayoutId id="2147484909" r:id="rId8"/>
    <p:sldLayoutId id="2147484915" r:id="rId9"/>
    <p:sldLayoutId id="2147484910" r:id="rId10"/>
    <p:sldLayoutId id="2147484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4" charset="2"/>
        <a:buChar char=""/>
        <a:defRPr sz="28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4" charset="0"/>
        <a:buChar char="◦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4" charset="2"/>
        <a:buChar char=""/>
        <a:defRPr sz="22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4" charset="0"/>
        <a:buChar char="◦"/>
        <a:defRPr sz="19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4" charset="2"/>
        <a:buChar char=""/>
        <a:defRPr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419100"/>
            <a:ext cx="845026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 noChangeArrowheads="1"/>
          </p:cNvSpPr>
          <p:nvPr/>
        </p:nvSpPr>
        <p:spPr bwMode="auto">
          <a:xfrm>
            <a:off x="977900" y="4181475"/>
            <a:ext cx="7239000" cy="1449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Verdana" pitchFamily="4" charset="0"/>
              </a:rPr>
              <a:t>2019-20</a:t>
            </a:r>
            <a:endParaRPr lang="en-US" sz="3600" dirty="0">
              <a:solidFill>
                <a:srgbClr val="000000"/>
              </a:solidFill>
              <a:latin typeface="Verdana" pitchFamily="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Verdana" pitchFamily="4" charset="0"/>
              </a:rPr>
              <a:t>Proposed Budget  </a:t>
            </a:r>
            <a:r>
              <a:rPr lang="en-US" sz="3600" dirty="0">
                <a:solidFill>
                  <a:schemeClr val="tx2"/>
                </a:solidFill>
                <a:latin typeface="Verdana" pitchFamily="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Verdana" pitchFamily="4" charset="0"/>
              </a:rPr>
            </a:br>
            <a:endParaRPr lang="en-US" sz="3600" dirty="0">
              <a:solidFill>
                <a:schemeClr val="tx2"/>
              </a:solidFill>
              <a:latin typeface="Verdan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"/>
            <a:ext cx="8382000" cy="105156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Operating Budget Expenditures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88044"/>
              </p:ext>
            </p:extLst>
          </p:nvPr>
        </p:nvGraphicFramePr>
        <p:xfrm>
          <a:off x="381000" y="1348740"/>
          <a:ext cx="8382000" cy="458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0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1028700"/>
            <a:ext cx="8391525" cy="234525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/>
                <a:cs typeface="Verdana"/>
              </a:rPr>
              <a:t>GENERAL FUND (FUND 10)</a:t>
            </a:r>
          </a:p>
          <a:p>
            <a:r>
              <a:rPr lang="en-US" sz="2400" dirty="0" smtClean="0">
                <a:latin typeface="Verdana"/>
                <a:cs typeface="Verdana"/>
              </a:rPr>
              <a:t>    $29,125,000 (w/o grants)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/>
                <a:cs typeface="Verdana"/>
              </a:rPr>
              <a:t>DEBT SERVICE </a:t>
            </a:r>
            <a:r>
              <a:rPr lang="en-US" sz="2800" dirty="0" smtClean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lang="en-US" sz="2800" dirty="0">
                <a:solidFill>
                  <a:srgbClr val="FFFFFF"/>
                </a:solidFill>
                <a:latin typeface="Verdana"/>
                <a:cs typeface="Verdana"/>
              </a:rPr>
              <a:t>FUND 30)</a:t>
            </a:r>
          </a:p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Verdana"/>
                <a:cs typeface="Verdana"/>
              </a:rPr>
              <a:t>$0.00   Maintenance Referendum Debt Paid </a:t>
            </a:r>
            <a:endParaRPr lang="en-US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1950" y="443924"/>
            <a:ext cx="8391525" cy="58477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/>
                <a:cs typeface="Verdana"/>
              </a:rPr>
              <a:t>Funds that Impact the Levy: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1" y="3358458"/>
            <a:ext cx="8391524" cy="26007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 pitchFamily="4" charset="0"/>
              </a:rPr>
              <a:t>CAPITAL PROJECTS (FUND </a:t>
            </a:r>
            <a:r>
              <a:rPr lang="en-US" sz="2800" dirty="0" smtClean="0">
                <a:solidFill>
                  <a:srgbClr val="FFFFFF"/>
                </a:solidFill>
                <a:latin typeface="Verdana" pitchFamily="4" charset="0"/>
              </a:rPr>
              <a:t>40)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 pitchFamily="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Verdana" pitchFamily="4" charset="0"/>
              </a:rPr>
              <a:t>  </a:t>
            </a:r>
            <a:r>
              <a:rPr lang="en-US" sz="2400" dirty="0" smtClean="0">
                <a:solidFill>
                  <a:srgbClr val="FFFFFF"/>
                </a:solidFill>
                <a:latin typeface="Verdana" pitchFamily="4" charset="0"/>
              </a:rPr>
              <a:t>$0.00    Included in Fund 10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 dirty="0" smtClean="0">
              <a:solidFill>
                <a:srgbClr val="FFFFFF"/>
              </a:solidFill>
              <a:latin typeface="Verdana" pitchFamily="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FFFFFF"/>
                </a:solidFill>
                <a:latin typeface="Verdana" pitchFamily="4" charset="0"/>
              </a:rPr>
              <a:t>COMMUNITY SERVICE (FUND 80)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Verdana" pitchFamily="4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Verdana" pitchFamily="4" charset="0"/>
              </a:rPr>
              <a:t>$0.00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solidFill>
                <a:srgbClr val="FFFFFF"/>
              </a:solidFill>
              <a:latin typeface="Verdana" pitchFamily="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3102"/>
              </p:ext>
            </p:extLst>
          </p:nvPr>
        </p:nvGraphicFramePr>
        <p:xfrm>
          <a:off x="403225" y="330201"/>
          <a:ext cx="8496300" cy="622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2225675"/>
                <a:gridCol w="2117725"/>
              </a:tblGrid>
              <a:tr h="1193799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smtClean="0"/>
                        <a:t>Fund</a:t>
                      </a:r>
                      <a:endParaRPr lang="en-US" sz="32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dirty="0" smtClean="0"/>
                        <a:t>2019-20</a:t>
                      </a:r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Receipts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dirty="0" smtClean="0"/>
                        <a:t>2019-20</a:t>
                      </a:r>
                    </a:p>
                    <a:p>
                      <a:pPr algn="ctr"/>
                      <a:r>
                        <a:rPr lang="en-US" sz="2000" dirty="0" smtClean="0"/>
                        <a:t>Expenditures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Fund (Fund 10)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29,125,000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29,125,000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106122">
                <a:tc>
                  <a:txBody>
                    <a:bodyPr/>
                    <a:lstStyle/>
                    <a:p>
                      <a:r>
                        <a:rPr lang="en-US" dirty="0" smtClean="0"/>
                        <a:t>Debt Service Fund (Fund 30)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Capital</a:t>
                      </a:r>
                      <a:r>
                        <a:rPr lang="en-US" baseline="0" dirty="0" smtClean="0"/>
                        <a:t> Expansion Fund</a:t>
                      </a:r>
                      <a:r>
                        <a:rPr lang="en-US" dirty="0" smtClean="0"/>
                        <a:t> (Fund 40)</a:t>
                      </a:r>
                    </a:p>
                    <a:p>
                      <a:r>
                        <a:rPr lang="en-US" dirty="0" smtClean="0"/>
                        <a:t>(Included in Fund 10 Levy*)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0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1664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Community Service (Fund 80)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Funds 10, 30, 40 and 80 are used in the levy calculation.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Total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0</a:t>
                      </a:r>
                    </a:p>
                    <a:p>
                      <a:pPr algn="r"/>
                      <a:endParaRPr lang="en-US" u="none" dirty="0" smtClean="0"/>
                    </a:p>
                    <a:p>
                      <a:pPr algn="r"/>
                      <a:endParaRPr lang="en-US" u="none" dirty="0" smtClean="0"/>
                    </a:p>
                    <a:p>
                      <a:pPr algn="r"/>
                      <a:endParaRPr lang="en-US" u="none" dirty="0" smtClean="0"/>
                    </a:p>
                    <a:p>
                      <a:pPr algn="r"/>
                      <a:endParaRPr lang="en-US" u="none" dirty="0" smtClean="0"/>
                    </a:p>
                    <a:p>
                      <a:pPr algn="r"/>
                      <a:r>
                        <a:rPr lang="en-US" u="none" dirty="0" smtClean="0"/>
                        <a:t>29,125,000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 0</a:t>
                      </a:r>
                    </a:p>
                    <a:p>
                      <a:pPr algn="r"/>
                      <a:endParaRPr lang="en-US" u="none" dirty="0" smtClean="0"/>
                    </a:p>
                    <a:p>
                      <a:pPr algn="r"/>
                      <a:endParaRPr lang="en-US" u="none" dirty="0" smtClean="0"/>
                    </a:p>
                    <a:p>
                      <a:pPr algn="r"/>
                      <a:endParaRPr lang="en-US" u="none" dirty="0" smtClean="0"/>
                    </a:p>
                    <a:p>
                      <a:pPr algn="r"/>
                      <a:endParaRPr lang="en-US" u="none" dirty="0" smtClean="0"/>
                    </a:p>
                    <a:p>
                      <a:pPr algn="r"/>
                      <a:r>
                        <a:rPr lang="en-US" u="none" dirty="0" smtClean="0"/>
                        <a:t>29,125,000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268296"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Funds 20, 50, 60, 70, 90 are not used in the levy calculation.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61642"/>
              </p:ext>
            </p:extLst>
          </p:nvPr>
        </p:nvGraphicFramePr>
        <p:xfrm>
          <a:off x="381000" y="409575"/>
          <a:ext cx="8513445" cy="562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851865"/>
              </p:ext>
            </p:extLst>
          </p:nvPr>
        </p:nvGraphicFramePr>
        <p:xfrm>
          <a:off x="628650" y="1485900"/>
          <a:ext cx="78867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7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976" y="435048"/>
            <a:ext cx="837565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Municipality’s share of the levy </a:t>
            </a:r>
          </a:p>
          <a:p>
            <a:pPr algn="ctr"/>
            <a:r>
              <a:rPr lang="en-US" sz="2400" dirty="0" smtClean="0"/>
              <a:t>is determined by its share of the total equalized value.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84769"/>
              </p:ext>
            </p:extLst>
          </p:nvPr>
        </p:nvGraphicFramePr>
        <p:xfrm>
          <a:off x="434976" y="1266039"/>
          <a:ext cx="8375650" cy="4658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391"/>
                <a:gridCol w="2291753"/>
                <a:gridCol w="2291753"/>
                <a:gridCol w="2291753"/>
              </a:tblGrid>
              <a:tr h="601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Municipality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2019 Estimated Valuation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2019 Valuation                 % of 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Columbia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C Portage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$636,664,110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47.81%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Columbia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T Caledonia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$189,299,745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14.22%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Columbia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Dekorra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$255,091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Columbia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Ft. Winnebago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$81,255,444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Columbia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Lewiston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$129,471,587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9.72%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Columbia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Marcellon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$1,096,116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Columbia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Pacific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$208,666,002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15.67%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Columbia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Wyocena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$4,697,476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Marquette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Douglas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$19,113,016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Marquette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Moundville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$46,395,822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Marquette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V Endeavor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$14,276,940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227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Sauk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 Greenfield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$424,747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11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12 Municipalities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$1,331,616,096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/>
        </p:nvSpPr>
        <p:spPr bwMode="auto">
          <a:xfrm>
            <a:off x="404289" y="425450"/>
            <a:ext cx="8387286" cy="2401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Verdana" pitchFamily="4" charset="0"/>
              </a:rPr>
              <a:t>PROJECTED TAX IMPACT</a:t>
            </a:r>
            <a:endParaRPr lang="en-US" sz="3200" dirty="0">
              <a:solidFill>
                <a:srgbClr val="FFFFFF"/>
              </a:solidFill>
              <a:latin typeface="Verdana" pitchFamily="4" charset="0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04289" y="2827338"/>
            <a:ext cx="8453961" cy="313932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/>
              <a:t>$9.09 Mill Rate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$100,000 Home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$909 Tax Amount </a:t>
            </a: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409576"/>
            <a:ext cx="8321675" cy="720588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Mill Rate – History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871483"/>
              </p:ext>
            </p:extLst>
          </p:nvPr>
        </p:nvGraphicFramePr>
        <p:xfrm>
          <a:off x="476250" y="1077773"/>
          <a:ext cx="823595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355392"/>
              </p:ext>
            </p:extLst>
          </p:nvPr>
        </p:nvGraphicFramePr>
        <p:xfrm>
          <a:off x="390525" y="1077773"/>
          <a:ext cx="8277225" cy="481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15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575" y="406613"/>
            <a:ext cx="8372475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MILL RATE </a:t>
            </a:r>
            <a:r>
              <a:rPr lang="en-US" sz="2400" dirty="0" smtClean="0">
                <a:latin typeface="Verdana"/>
                <a:cs typeface="Verdana"/>
              </a:rPr>
              <a:t>COMPARISON</a:t>
            </a:r>
            <a:endParaRPr lang="en-US" sz="2400" dirty="0">
              <a:latin typeface="Verdana"/>
              <a:cs typeface="Verdan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49441"/>
              </p:ext>
            </p:extLst>
          </p:nvPr>
        </p:nvGraphicFramePr>
        <p:xfrm>
          <a:off x="409575" y="3219449"/>
          <a:ext cx="8372475" cy="271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334"/>
                <a:gridCol w="1744266"/>
                <a:gridCol w="1814035"/>
                <a:gridCol w="1569840"/>
              </a:tblGrid>
              <a:tr h="383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Area Schools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2018-19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2017-18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2016-17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Poynette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8.94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9.06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Lodi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11.61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Columbus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Pardeeville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Sun Prairie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333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92935"/>
              </p:ext>
            </p:extLst>
          </p:nvPr>
        </p:nvGraphicFramePr>
        <p:xfrm>
          <a:off x="409576" y="868277"/>
          <a:ext cx="8372474" cy="242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452"/>
                <a:gridCol w="1462866"/>
                <a:gridCol w="1834093"/>
                <a:gridCol w="1693063"/>
              </a:tblGrid>
              <a:tr h="332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Badger Conference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2018-19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2017-18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2016-17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Baraboo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Mt. Horeb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/>
                          <a:cs typeface="Arial"/>
                        </a:rPr>
                        <a:t>9.45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/>
                          <a:cs typeface="Arial"/>
                        </a:rPr>
                        <a:t>10.47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Reedsburg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Portage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Sauk Prairie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/>
                          <a:cs typeface="Arial"/>
                        </a:rPr>
                        <a:t>9.51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/>
                          <a:cs typeface="Arial"/>
                        </a:rPr>
                        <a:t>9.53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9.52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DeForest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  <a:tr h="29876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Waunakee</a:t>
                      </a: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solidFill>
                      <a:srgbClr val="FFD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11.60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D7B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438150" y="1003300"/>
            <a:ext cx="8324850" cy="5257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</a:t>
            </a:r>
            <a:endParaRPr lang="en-US" sz="28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 smtClean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>
                <a:latin typeface="Verdana" pitchFamily="4" charset="0"/>
              </a:rPr>
              <a:t>Note</a:t>
            </a:r>
            <a:r>
              <a:rPr lang="en-US" sz="2400" dirty="0">
                <a:latin typeface="Verdana" pitchFamily="4" charset="0"/>
              </a:rPr>
              <a:t>: 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 smtClean="0">
                <a:latin typeface="Verdana" pitchFamily="4" charset="0"/>
              </a:rPr>
              <a:t>Budget adjustments are made in October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 smtClean="0">
                <a:latin typeface="Verdana" pitchFamily="4" charset="0"/>
              </a:rPr>
              <a:t>based on student enrollment, state aid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 smtClean="0">
                <a:latin typeface="Verdana" pitchFamily="4" charset="0"/>
              </a:rPr>
              <a:t>certification, transfer of service allocation,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 smtClean="0">
                <a:latin typeface="Verdana" pitchFamily="4" charset="0"/>
              </a:rPr>
              <a:t>district adjustments, the state voucher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 smtClean="0">
                <a:latin typeface="Verdana" pitchFamily="4" charset="0"/>
              </a:rPr>
              <a:t>program, and property valuations.</a:t>
            </a:r>
            <a:endParaRPr lang="en-US" sz="2000" dirty="0">
              <a:latin typeface="Verdana" pitchFamily="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8458200" cy="276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438150" y="1003300"/>
            <a:ext cx="8324850" cy="5257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</a:t>
            </a:r>
            <a:endParaRPr lang="en-US" sz="28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 smtClean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4000" dirty="0" smtClean="0">
                <a:latin typeface="Verdana" pitchFamily="4" charset="0"/>
              </a:rPr>
              <a:t>Annual Meeting Packet </a:t>
            </a: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4" charset="0"/>
              </a:rPr>
              <a:t>DPI Recommended Format</a:t>
            </a:r>
          </a:p>
          <a:p>
            <a:pPr marL="2171700" lvl="4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4" charset="0"/>
              </a:rPr>
              <a:t>Does include some State/Federal Grants</a:t>
            </a:r>
            <a:endParaRPr lang="en-US" sz="2400" dirty="0">
              <a:latin typeface="Verdana" pitchFamily="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8458200" cy="27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Verdana"/>
                <a:cs typeface="Verdana"/>
              </a:rPr>
              <a:t>July 1 - June 30  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450168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Verdana"/>
                <a:cs typeface="Verdana"/>
              </a:rPr>
              <a:t>DISTRICT BUDGET</a:t>
            </a:r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Verdana"/>
              <a:cs typeface="Verdana"/>
            </a:endParaRPr>
          </a:p>
          <a:p>
            <a:r>
              <a:rPr lang="en-US" sz="2400" dirty="0" smtClean="0">
                <a:latin typeface="Verdana"/>
                <a:cs typeface="Verdana"/>
              </a:rPr>
              <a:t>Budget Finalized </a:t>
            </a:r>
            <a:r>
              <a:rPr lang="en-US" sz="2400" dirty="0">
                <a:latin typeface="Verdana"/>
                <a:cs typeface="Verdana"/>
              </a:rPr>
              <a:t>in </a:t>
            </a:r>
            <a:r>
              <a:rPr lang="en-US" sz="2400" dirty="0" smtClean="0">
                <a:latin typeface="Verdana"/>
                <a:cs typeface="Verdana"/>
              </a:rPr>
              <a:t>October by School Board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31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Verdana"/>
              <a:cs typeface="Verdana"/>
            </a:endParaRP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88242"/>
            <a:ext cx="8085385" cy="49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0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Verdana"/>
              <a:cs typeface="Verdana"/>
            </a:endParaRP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7" y="771525"/>
            <a:ext cx="7798506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8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Verdana"/>
              <a:cs typeface="Verdana"/>
            </a:endParaRP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6" y="781050"/>
            <a:ext cx="8133364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2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Verdana"/>
              <a:cs typeface="Verdana"/>
            </a:endParaRP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1" y="1189997"/>
            <a:ext cx="8590128" cy="32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4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608"/>
            <a:ext cx="8293100" cy="474304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Verdana"/>
              <a:cs typeface="Verdana"/>
            </a:endParaRP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95299"/>
            <a:ext cx="7715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0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32686"/>
            <a:ext cx="8305800" cy="494901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900" b="1" dirty="0" smtClean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Property Value – October 1</a:t>
            </a:r>
          </a:p>
          <a:p>
            <a:pPr marL="0" indent="0">
              <a:buNone/>
            </a:pPr>
            <a:endParaRPr lang="en-US" sz="1200" b="1" dirty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Student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Enrollment - 3</a:t>
            </a:r>
            <a:r>
              <a:rPr lang="en-US" sz="2000" b="1" baseline="30000" dirty="0">
                <a:solidFill>
                  <a:srgbClr val="FFFFFF"/>
                </a:solidFill>
              </a:rPr>
              <a:t>rd</a:t>
            </a:r>
            <a:r>
              <a:rPr lang="en-US" sz="2000" b="1" dirty="0">
                <a:solidFill>
                  <a:srgbClr val="FFFFFF"/>
                </a:solidFill>
              </a:rPr>
              <a:t> Friday in </a:t>
            </a:r>
            <a:r>
              <a:rPr lang="en-US" sz="2000" b="1" dirty="0" smtClean="0">
                <a:solidFill>
                  <a:srgbClr val="FFFFFF"/>
                </a:solidFill>
              </a:rPr>
              <a:t>September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    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Transfer </a:t>
            </a:r>
            <a:r>
              <a:rPr lang="en-US" sz="2000" b="1" dirty="0">
                <a:solidFill>
                  <a:srgbClr val="FFFFFF"/>
                </a:solidFill>
              </a:rPr>
              <a:t>of </a:t>
            </a:r>
            <a:r>
              <a:rPr lang="en-US" sz="2000" b="1" dirty="0" smtClean="0">
                <a:solidFill>
                  <a:srgbClr val="FFFFFF"/>
                </a:solidFill>
              </a:rPr>
              <a:t>Service 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Private School Voucher Aid Deduction – October 15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State </a:t>
            </a:r>
            <a:r>
              <a:rPr lang="en-US" sz="2000" b="1" dirty="0">
                <a:solidFill>
                  <a:srgbClr val="FFFFFF"/>
                </a:solidFill>
              </a:rPr>
              <a:t>Aid - October </a:t>
            </a:r>
            <a:r>
              <a:rPr lang="en-US" sz="2000" b="1" dirty="0" smtClean="0">
                <a:solidFill>
                  <a:srgbClr val="FFFFFF"/>
                </a:solidFill>
              </a:rPr>
              <a:t>15</a:t>
            </a:r>
          </a:p>
          <a:p>
            <a:endParaRPr lang="en-US" sz="1200" b="1" dirty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District Adjustments</a:t>
            </a:r>
            <a:endParaRPr lang="en-US" sz="2000" b="1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386355"/>
            <a:ext cx="83058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3600" b="1" dirty="0" smtClean="0">
                <a:latin typeface="Verdana"/>
                <a:cs typeface="Verdana"/>
              </a:rPr>
              <a:t>Budget</a:t>
            </a:r>
            <a:r>
              <a:rPr lang="en-US" sz="3600" b="1" dirty="0" smtClean="0"/>
              <a:t> Factors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086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951" y="1371843"/>
            <a:ext cx="8429624" cy="49244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Verdana"/>
                <a:cs typeface="Verdana"/>
              </a:rPr>
              <a:t>Revenue Limit: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cs typeface="Verdana"/>
              </a:rPr>
              <a:t>District </a:t>
            </a:r>
            <a:r>
              <a:rPr lang="en-US" sz="2200" dirty="0">
                <a:latin typeface="Verdana"/>
                <a:cs typeface="Verdana"/>
              </a:rPr>
              <a:t>Property </a:t>
            </a:r>
            <a:r>
              <a:rPr lang="en-US" sz="2200" dirty="0" smtClean="0">
                <a:latin typeface="Verdana"/>
                <a:cs typeface="Verdana"/>
              </a:rPr>
              <a:t>Value </a:t>
            </a:r>
            <a:endParaRPr lang="en-US" sz="2200" dirty="0"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cs typeface="Verdana"/>
              </a:rPr>
              <a:t>3-year average </a:t>
            </a:r>
            <a:r>
              <a:rPr lang="en-US" sz="2000" dirty="0" smtClean="0">
                <a:latin typeface="Verdana"/>
                <a:cs typeface="Verdana"/>
              </a:rPr>
              <a:t>of Sept. and </a:t>
            </a:r>
            <a:r>
              <a:rPr lang="en-US" sz="2000" dirty="0">
                <a:latin typeface="Verdana"/>
                <a:cs typeface="Verdana"/>
              </a:rPr>
              <a:t>S</a:t>
            </a:r>
            <a:r>
              <a:rPr lang="en-US" sz="2000" dirty="0" smtClean="0">
                <a:latin typeface="Verdana"/>
                <a:cs typeface="Verdana"/>
              </a:rPr>
              <a:t>ummer School Enrollment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Verdana"/>
                <a:cs typeface="Verdana"/>
              </a:rPr>
              <a:t>Private School Voucher </a:t>
            </a:r>
            <a:r>
              <a:rPr lang="en-US" sz="2200" dirty="0" smtClean="0">
                <a:latin typeface="Verdana"/>
                <a:cs typeface="Verdana"/>
              </a:rPr>
              <a:t>Aid Deduction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cs typeface="Verdana"/>
              </a:rPr>
              <a:t>Transfer of Service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cs typeface="Verdana"/>
              </a:rPr>
              <a:t>Referendums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cs typeface="Verdana"/>
              </a:rPr>
              <a:t>State Aid </a:t>
            </a:r>
          </a:p>
          <a:p>
            <a:endParaRPr lang="en-US" sz="2200" dirty="0" smtClean="0">
              <a:latin typeface="Verdana"/>
              <a:cs typeface="Verdana"/>
            </a:endParaRPr>
          </a:p>
          <a:p>
            <a:r>
              <a:rPr lang="en-US" sz="2200" dirty="0" smtClean="0">
                <a:latin typeface="Verdana"/>
                <a:cs typeface="Verdana"/>
              </a:rPr>
              <a:t>State </a:t>
            </a:r>
            <a:r>
              <a:rPr lang="en-US" sz="2200" dirty="0">
                <a:latin typeface="Verdana"/>
                <a:cs typeface="Verdana"/>
              </a:rPr>
              <a:t>Aid: 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Verdana"/>
                <a:cs typeface="Verdana"/>
              </a:rPr>
              <a:t>District Property Value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Verdana"/>
                <a:cs typeface="Verdana"/>
              </a:rPr>
              <a:t>Prior year average of Sept. and Jan. Enrollment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>
                <a:latin typeface="Verdana"/>
                <a:cs typeface="Verdana"/>
              </a:rPr>
              <a:t>Private School Voucher Student Enrollment 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Verdana"/>
              <a:cs typeface="Verdana"/>
            </a:endParaRPr>
          </a:p>
          <a:p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61951" y="398259"/>
            <a:ext cx="8429624" cy="10772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/>
                <a:cs typeface="Verdana"/>
              </a:rPr>
              <a:t>State Aid and Revenue Limit Factors</a:t>
            </a:r>
            <a:endParaRPr lang="en-US" sz="3200" dirty="0">
              <a:latin typeface="Verdana"/>
              <a:cs typeface="Verdana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74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059568"/>
              </p:ext>
            </p:extLst>
          </p:nvPr>
        </p:nvGraphicFramePr>
        <p:xfrm>
          <a:off x="409575" y="320675"/>
          <a:ext cx="8362949" cy="563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8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910383"/>
              </p:ext>
            </p:extLst>
          </p:nvPr>
        </p:nvGraphicFramePr>
        <p:xfrm>
          <a:off x="333375" y="419101"/>
          <a:ext cx="8448675" cy="55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8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190558"/>
              </p:ext>
            </p:extLst>
          </p:nvPr>
        </p:nvGraphicFramePr>
        <p:xfrm>
          <a:off x="352425" y="438151"/>
          <a:ext cx="8389620" cy="559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28825" y="5905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Revenue Limit Membership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0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35655"/>
              </p:ext>
            </p:extLst>
          </p:nvPr>
        </p:nvGraphicFramePr>
        <p:xfrm>
          <a:off x="400051" y="979959"/>
          <a:ext cx="8401048" cy="505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43550"/>
            <a:ext cx="8183880" cy="4914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051" y="361950"/>
            <a:ext cx="8401048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</a:t>
            </a:r>
            <a:r>
              <a:rPr lang="en-US" sz="2400" dirty="0" smtClean="0"/>
              <a:t>Operational Referendums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550" y="1657350"/>
            <a:ext cx="76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2920" y="361950"/>
            <a:ext cx="8183880" cy="43944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14299" y="1275543"/>
            <a:ext cx="1076324" cy="132343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    Used </a:t>
            </a:r>
          </a:p>
          <a:p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  Referendum</a:t>
            </a:r>
          </a:p>
          <a:p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   Dollars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  Unused </a:t>
            </a:r>
          </a:p>
          <a:p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  Referendum </a:t>
            </a:r>
          </a:p>
          <a:p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  Dollars 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325" y="1351042"/>
            <a:ext cx="17145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6750" y="2026682"/>
            <a:ext cx="247650" cy="22121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0051" y="749127"/>
            <a:ext cx="8401048" cy="2308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                     $1.5M        1.5         1.5         1.5         1.5       1.5M       1.5      $4.1M       2.6         2.6        2.6         2.6       2.6         2.6             2.6      2.6 </a:t>
            </a:r>
            <a:r>
              <a:rPr lang="en-US" sz="900" dirty="0"/>
              <a:t> </a:t>
            </a:r>
            <a:r>
              <a:rPr lang="en-US" sz="900" dirty="0" smtClean="0"/>
              <a:t>       2.6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936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71475"/>
            <a:ext cx="8674100" cy="5597525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Verdana"/>
                <a:cs typeface="Verdana"/>
              </a:rPr>
              <a:t>Budget Revenues: State Aid and Taxes</a:t>
            </a:r>
          </a:p>
          <a:p>
            <a:pPr marL="0" indent="0">
              <a:buNone/>
            </a:pPr>
            <a:r>
              <a:rPr lang="en-US" sz="3200" dirty="0" smtClean="0">
                <a:latin typeface="Verdana"/>
                <a:cs typeface="Verdana"/>
              </a:rPr>
              <a:t>Budget Expenses: 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</a:t>
            </a:r>
            <a:r>
              <a:rPr lang="en-US" sz="3200" dirty="0" smtClean="0">
                <a:latin typeface="Verdana"/>
                <a:cs typeface="Verdana"/>
              </a:rPr>
              <a:t>Salaries and Benefits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</a:t>
            </a:r>
            <a:r>
              <a:rPr lang="en-US" sz="3200" dirty="0" smtClean="0">
                <a:latin typeface="Verdana"/>
                <a:cs typeface="Verdana"/>
              </a:rPr>
              <a:t>Transportation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</a:t>
            </a:r>
            <a:r>
              <a:rPr lang="en-US" sz="3200" dirty="0" smtClean="0">
                <a:latin typeface="Verdana"/>
                <a:cs typeface="Verdana"/>
              </a:rPr>
              <a:t>Insurance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</a:t>
            </a:r>
            <a:r>
              <a:rPr lang="en-US" sz="3200" dirty="0" smtClean="0">
                <a:latin typeface="Verdana"/>
                <a:cs typeface="Verdana"/>
              </a:rPr>
              <a:t>Supplies and Equipment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</a:t>
            </a:r>
            <a:r>
              <a:rPr lang="en-US" sz="3200" dirty="0" smtClean="0">
                <a:latin typeface="Verdana"/>
                <a:cs typeface="Verdana"/>
              </a:rPr>
              <a:t>Maintenance 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</a:t>
            </a:r>
            <a:r>
              <a:rPr lang="en-US" sz="3200" dirty="0" smtClean="0">
                <a:latin typeface="Verdana"/>
                <a:cs typeface="Verdana"/>
              </a:rPr>
              <a:t>Utilities</a:t>
            </a:r>
          </a:p>
          <a:p>
            <a:pPr marL="0" indent="0">
              <a:buNone/>
            </a:pPr>
            <a:r>
              <a:rPr lang="en-US" sz="3200" dirty="0">
                <a:latin typeface="Verdana"/>
                <a:cs typeface="Verdana"/>
              </a:rPr>
              <a:t>	</a:t>
            </a:r>
            <a:r>
              <a:rPr lang="en-US" sz="3200" dirty="0" smtClean="0">
                <a:latin typeface="Verdana"/>
                <a:cs typeface="Verdana"/>
              </a:rPr>
              <a:t>Contracted Services   </a:t>
            </a:r>
          </a:p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	</a:t>
            </a:r>
            <a:r>
              <a:rPr lang="en-US" dirty="0" smtClean="0">
                <a:latin typeface="Verdana"/>
                <a:cs typeface="Verdana"/>
              </a:rPr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48894</TotalTime>
  <Words>576</Words>
  <Application>Microsoft Office PowerPoint</Application>
  <PresentationFormat>On-screen Show (4:3)</PresentationFormat>
  <Paragraphs>275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Operating Budget Expenditures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Mill Rate –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PCS</dc:creator>
  <cp:lastModifiedBy>Peter Hibner</cp:lastModifiedBy>
  <cp:revision>433</cp:revision>
  <cp:lastPrinted>2018-08-02T13:41:37Z</cp:lastPrinted>
  <dcterms:created xsi:type="dcterms:W3CDTF">2013-09-15T21:49:29Z</dcterms:created>
  <dcterms:modified xsi:type="dcterms:W3CDTF">2019-09-13T19:11:30Z</dcterms:modified>
</cp:coreProperties>
</file>